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662738" cy="9926638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174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62631-8DB8-4AB1-8CD0-47AAE6C8FC30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73288" y="1241425"/>
            <a:ext cx="231616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274" y="4777194"/>
            <a:ext cx="533019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603FE-ED14-42CA-8B2D-DC0F130B71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2867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8214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275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328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4494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505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322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802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964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095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612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5846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D2B77-6B4C-40A8-A824-7426C031ADC7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AAB1C-557A-4B6A-BB44-7E0D13A0658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5912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4" name="123 Conector recto"/>
          <p:cNvCxnSpPr/>
          <p:nvPr/>
        </p:nvCxnSpPr>
        <p:spPr>
          <a:xfrm>
            <a:off x="3166941" y="652001"/>
            <a:ext cx="0" cy="3770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466032" y="4629760"/>
            <a:ext cx="14676" cy="382504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Elipse"/>
          <p:cNvSpPr/>
          <p:nvPr/>
        </p:nvSpPr>
        <p:spPr>
          <a:xfrm>
            <a:off x="719983" y="554660"/>
            <a:ext cx="1620000" cy="434739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latin typeface="Futura Bk" panose="020B0502020204020303" pitchFamily="34" charset="0"/>
              </a:rPr>
              <a:t>CONSEJO ACADÉMICO </a:t>
            </a:r>
            <a:endParaRPr lang="es-CO" sz="1000" b="1" dirty="0">
              <a:latin typeface="Futura Bk" panose="020B0502020204020303" pitchFamily="34" charset="0"/>
            </a:endParaRPr>
          </a:p>
        </p:txBody>
      </p:sp>
      <p:sp>
        <p:nvSpPr>
          <p:cNvPr id="8" name="7 Elipse"/>
          <p:cNvSpPr/>
          <p:nvPr/>
        </p:nvSpPr>
        <p:spPr>
          <a:xfrm>
            <a:off x="2296049" y="138404"/>
            <a:ext cx="1741785" cy="513597"/>
          </a:xfrm>
          <a:prstGeom prst="ellipse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latin typeface="Futura Bk" panose="020B0502020204020303" pitchFamily="34" charset="0"/>
              </a:rPr>
              <a:t>CONSEJO DIRECTIVO </a:t>
            </a:r>
            <a:endParaRPr lang="es-CO" sz="1200" b="1" dirty="0">
              <a:latin typeface="Futura Bk" panose="020B0502020204020303" pitchFamily="34" charset="0"/>
            </a:endParaRPr>
          </a:p>
        </p:txBody>
      </p:sp>
      <p:sp>
        <p:nvSpPr>
          <p:cNvPr id="9" name="8 Elipse"/>
          <p:cNvSpPr/>
          <p:nvPr/>
        </p:nvSpPr>
        <p:spPr>
          <a:xfrm>
            <a:off x="4162810" y="409351"/>
            <a:ext cx="1754401" cy="61008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latin typeface="Futura Bk" panose="020B0502020204020303" pitchFamily="34" charset="0"/>
              </a:rPr>
              <a:t>COMITÉ INSTITUCIONAL DE GESTIÓN Y DESEMPEÑO</a:t>
            </a:r>
            <a:endParaRPr lang="es-CO" sz="1000" b="1" dirty="0">
              <a:latin typeface="Futura Bk" panose="020B0502020204020303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860918" y="1173754"/>
            <a:ext cx="2492942" cy="20313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08000" indent="-108000">
              <a:buFont typeface="Arial" pitchFamily="34" charset="0"/>
              <a:buChar char="•"/>
            </a:pPr>
            <a:endParaRPr lang="es-ES" sz="900" dirty="0"/>
          </a:p>
          <a:p>
            <a:pPr marL="171450" indent="-17145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Rector </a:t>
            </a:r>
          </a:p>
          <a:p>
            <a:pPr marL="171450" indent="-17145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Jefe Of. Asesora Control Interno</a:t>
            </a:r>
          </a:p>
          <a:p>
            <a:pPr marL="171450" indent="-17145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Jefe Of. Asesora Planeación </a:t>
            </a:r>
          </a:p>
          <a:p>
            <a:pPr marL="171450" indent="-17145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Director Bienestar Institucional</a:t>
            </a:r>
          </a:p>
          <a:p>
            <a:pPr marL="171450" indent="-17145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Director de Recursos Tecnológicos</a:t>
            </a:r>
          </a:p>
          <a:p>
            <a:pPr marL="171450" indent="-17145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PU Relacionamiento Con el   Entorno</a:t>
            </a:r>
          </a:p>
          <a:p>
            <a:pPr marL="108000" indent="-10800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  PU Planeación</a:t>
            </a:r>
          </a:p>
          <a:p>
            <a:pPr marL="108000" indent="-10800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  PU Seguridad Digital y Redes</a:t>
            </a:r>
          </a:p>
          <a:p>
            <a:pPr marL="108000" indent="-10800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  PU B. Institucional (Desarrollo Humano)</a:t>
            </a:r>
          </a:p>
          <a:p>
            <a:pPr marL="108000" indent="-10800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  PU Gobierno Digital y Ciberseguridad</a:t>
            </a:r>
          </a:p>
          <a:p>
            <a:pPr marL="108000" indent="-10800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  PU Plataformas Digitales y Análisis de Datos</a:t>
            </a:r>
          </a:p>
          <a:p>
            <a:pPr marL="108000" indent="-108000">
              <a:buClr>
                <a:srgbClr val="9E0000"/>
              </a:buClr>
              <a:buFont typeface="Wingdings" pitchFamily="2" charset="2"/>
              <a:buChar char="§"/>
            </a:pPr>
            <a:r>
              <a:rPr lang="es-ES" sz="900" dirty="0">
                <a:latin typeface="Futura Bk" panose="020B0502020204020303" pitchFamily="34" charset="0"/>
              </a:rPr>
              <a:t>AA Rectoría (1)</a:t>
            </a:r>
          </a:p>
        </p:txBody>
      </p:sp>
      <p:cxnSp>
        <p:nvCxnSpPr>
          <p:cNvPr id="14" name="13 Conector recto"/>
          <p:cNvCxnSpPr/>
          <p:nvPr/>
        </p:nvCxnSpPr>
        <p:spPr>
          <a:xfrm>
            <a:off x="1910723" y="999867"/>
            <a:ext cx="349347" cy="132647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V="1">
            <a:off x="4051266" y="941453"/>
            <a:ext cx="326476" cy="136803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Elipse"/>
          <p:cNvSpPr/>
          <p:nvPr/>
        </p:nvSpPr>
        <p:spPr>
          <a:xfrm>
            <a:off x="215358" y="8824068"/>
            <a:ext cx="1620000" cy="47821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latin typeface="Futura Bk" panose="020B0502020204020303" pitchFamily="34" charset="0"/>
              </a:rPr>
              <a:t>COMITÉ CURRICULAR</a:t>
            </a:r>
            <a:endParaRPr lang="es-CO" sz="1000" b="1" dirty="0">
              <a:latin typeface="Futura Bk" panose="020B0502020204020303" pitchFamily="34" charset="0"/>
            </a:endParaRPr>
          </a:p>
        </p:txBody>
      </p:sp>
      <p:sp>
        <p:nvSpPr>
          <p:cNvPr id="36" name="35 Elipse"/>
          <p:cNvSpPr/>
          <p:nvPr/>
        </p:nvSpPr>
        <p:spPr>
          <a:xfrm>
            <a:off x="217818" y="9361858"/>
            <a:ext cx="1620000" cy="47821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latin typeface="Futura Bk" panose="020B0502020204020303" pitchFamily="34" charset="0"/>
              </a:rPr>
              <a:t>COMITÉ DE BIENESTAR</a:t>
            </a:r>
            <a:endParaRPr lang="es-CO" sz="1000" b="1" dirty="0">
              <a:latin typeface="Futura Bk" panose="020B0502020204020303" pitchFamily="34" charset="0"/>
            </a:endParaRPr>
          </a:p>
        </p:txBody>
      </p:sp>
      <p:sp>
        <p:nvSpPr>
          <p:cNvPr id="37" name="36 Elipse"/>
          <p:cNvSpPr/>
          <p:nvPr/>
        </p:nvSpPr>
        <p:spPr>
          <a:xfrm>
            <a:off x="2237065" y="9350127"/>
            <a:ext cx="1740649" cy="47821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latin typeface="Futura Bk" panose="020B0502020204020303" pitchFamily="34" charset="0"/>
              </a:rPr>
              <a:t>COMITÉ DE PERSONAL DOCENTE</a:t>
            </a:r>
            <a:endParaRPr lang="es-CO" sz="1000" b="1" dirty="0">
              <a:latin typeface="Futura Bk" panose="020B0502020204020303" pitchFamily="34" charset="0"/>
            </a:endParaRPr>
          </a:p>
        </p:txBody>
      </p:sp>
      <p:sp>
        <p:nvSpPr>
          <p:cNvPr id="38" name="37 Elipse"/>
          <p:cNvSpPr/>
          <p:nvPr/>
        </p:nvSpPr>
        <p:spPr>
          <a:xfrm>
            <a:off x="2217680" y="8811999"/>
            <a:ext cx="1712074" cy="47821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latin typeface="Futura Bk" panose="020B0502020204020303" pitchFamily="34" charset="0"/>
              </a:rPr>
              <a:t>COMITÉ DE INVESTIGACIÓN</a:t>
            </a:r>
            <a:endParaRPr lang="es-CO" sz="1000" b="1" dirty="0">
              <a:latin typeface="Futura Bk" panose="020B0502020204020303" pitchFamily="34" charset="0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588427" y="3496532"/>
            <a:ext cx="2552605" cy="369331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CO"/>
            </a:defPPr>
            <a:lvl1pPr marL="108000" indent="-108000">
              <a:buFont typeface="Arial" pitchFamily="34" charset="0"/>
              <a:buChar char="•"/>
              <a:defRPr sz="900"/>
            </a:lvl1pPr>
          </a:lstStyle>
          <a:p>
            <a:pPr>
              <a:buClr>
                <a:srgbClr val="9E0000"/>
              </a:buClr>
              <a:buFont typeface="Wingdings" pitchFamily="2" charset="2"/>
              <a:buChar char="§"/>
            </a:pPr>
            <a:endParaRPr lang="es-ES" dirty="0"/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Secretario(a) General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Director G. Financiera y Contable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Director G. de la </a:t>
            </a:r>
            <a:r>
              <a:rPr lang="es-ES" dirty="0" err="1">
                <a:latin typeface="Futura Bk" panose="020B0502020204020303" pitchFamily="34" charset="0"/>
              </a:rPr>
              <a:t>Inf</a:t>
            </a:r>
            <a:r>
              <a:rPr lang="es-ES" dirty="0">
                <a:latin typeface="Futura Bk" panose="020B0502020204020303" pitchFamily="34" charset="0"/>
              </a:rPr>
              <a:t>., la </a:t>
            </a:r>
            <a:r>
              <a:rPr lang="es-ES" dirty="0" err="1">
                <a:latin typeface="Futura Bk" panose="020B0502020204020303" pitchFamily="34" charset="0"/>
              </a:rPr>
              <a:t>Comun</a:t>
            </a:r>
            <a:r>
              <a:rPr lang="es-ES" dirty="0">
                <a:latin typeface="Futura Bk" panose="020B0502020204020303" pitchFamily="34" charset="0"/>
              </a:rPr>
              <a:t>. y Rec. Bibliográficos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PU Contabilidad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PU Presupuesto</a:t>
            </a:r>
            <a:endParaRPr lang="es-CO" dirty="0">
              <a:latin typeface="Futura Bk" panose="020B0502020204020303" pitchFamily="34" charset="0"/>
            </a:endParaRP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PU Tesorero General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CO" dirty="0">
                <a:latin typeface="Futura Bk" panose="020B0502020204020303" pitchFamily="34" charset="0"/>
              </a:rPr>
              <a:t>PU Almacenista General</a:t>
            </a:r>
            <a:endParaRPr lang="es-ES" dirty="0">
              <a:latin typeface="Futura Bk" panose="020B0502020204020303" pitchFamily="34" charset="0"/>
            </a:endParaRP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PU Talento Humano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PU Comunicaciones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PU Sistemas de Información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CO" dirty="0">
                <a:latin typeface="Futura Bk" panose="020B0502020204020303" pitchFamily="34" charset="0"/>
              </a:rPr>
              <a:t>PU G. Jurídica y </a:t>
            </a:r>
            <a:r>
              <a:rPr lang="es-CO" dirty="0" err="1">
                <a:latin typeface="Futura Bk" panose="020B0502020204020303" pitchFamily="34" charset="0"/>
              </a:rPr>
              <a:t>Serv</a:t>
            </a:r>
            <a:r>
              <a:rPr lang="es-CO" dirty="0">
                <a:latin typeface="Futura Bk" panose="020B0502020204020303" pitchFamily="34" charset="0"/>
              </a:rPr>
              <a:t>. al Ciudadano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CO" dirty="0">
                <a:latin typeface="Futura Bk" panose="020B0502020204020303" pitchFamily="34" charset="0"/>
              </a:rPr>
              <a:t>PU Rec. Bibliográficos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CO" dirty="0">
                <a:latin typeface="Futura Bk" panose="020B0502020204020303" pitchFamily="34" charset="0"/>
              </a:rPr>
              <a:t>PU Nómina – TH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CO" dirty="0">
                <a:latin typeface="Futura Bk" panose="020B0502020204020303" pitchFamily="34" charset="0"/>
              </a:rPr>
              <a:t>PU SGSST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TA Almacén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TA Bienestar - Deporte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TA Sistemas de Información  (3)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TA G. Recursos Tecnológicos (5)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AA  Secretaría General (1)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AA Gestión Documental (1)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AA Presupuesto (1)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AA Contratación (1)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AA Talento Humano (1)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Trabajadores Oficiales (3)</a:t>
            </a:r>
            <a:endParaRPr lang="es-CO" dirty="0">
              <a:latin typeface="Futura Bk" panose="020B0502020204020303" pitchFamily="34" charset="0"/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4650870" y="8766882"/>
            <a:ext cx="1707519" cy="507831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 rtlCol="0">
            <a:spAutoFit/>
          </a:bodyPr>
          <a:lstStyle>
            <a:defPPr>
              <a:defRPr lang="es-CO"/>
            </a:defPPr>
            <a:lvl1pPr marL="108000" indent="-108000">
              <a:buFont typeface="Arial" pitchFamily="34" charset="0"/>
              <a:buChar char="•"/>
              <a:defRPr sz="900"/>
            </a:lvl1pPr>
          </a:lstStyle>
          <a:p>
            <a:r>
              <a:rPr lang="es-ES" b="1" dirty="0">
                <a:latin typeface="Futura Bk" panose="020B0502020204020303" pitchFamily="34" charset="0"/>
              </a:rPr>
              <a:t>PU</a:t>
            </a:r>
            <a:r>
              <a:rPr lang="es-ES" dirty="0">
                <a:latin typeface="Futura Bk" panose="020B0502020204020303" pitchFamily="34" charset="0"/>
              </a:rPr>
              <a:t>. Profesional Universitario</a:t>
            </a:r>
          </a:p>
          <a:p>
            <a:r>
              <a:rPr lang="es-ES" b="1" dirty="0">
                <a:latin typeface="Futura Bk" panose="020B0502020204020303" pitchFamily="34" charset="0"/>
              </a:rPr>
              <a:t>AA. </a:t>
            </a:r>
            <a:r>
              <a:rPr lang="es-ES" dirty="0">
                <a:latin typeface="Futura Bk" panose="020B0502020204020303" pitchFamily="34" charset="0"/>
              </a:rPr>
              <a:t>Auxiliar Administrativo</a:t>
            </a:r>
          </a:p>
          <a:p>
            <a:r>
              <a:rPr lang="es-ES" b="1" dirty="0">
                <a:latin typeface="Futura Bk" panose="020B0502020204020303" pitchFamily="34" charset="0"/>
              </a:rPr>
              <a:t>TA. </a:t>
            </a:r>
            <a:r>
              <a:rPr lang="es-ES" dirty="0">
                <a:latin typeface="Futura Bk" panose="020B0502020204020303" pitchFamily="34" charset="0"/>
              </a:rPr>
              <a:t>Técnico Administrativo</a:t>
            </a:r>
            <a:endParaRPr lang="es-CO" dirty="0">
              <a:latin typeface="Futura Bk" panose="020B0502020204020303" pitchFamily="34" charset="0"/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703806" y="7466180"/>
            <a:ext cx="2290830" cy="133882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CO"/>
            </a:defPPr>
            <a:lvl1pPr marL="108000" indent="-108000">
              <a:buFont typeface="Arial" pitchFamily="34" charset="0"/>
              <a:buChar char="•"/>
              <a:defRPr sz="900"/>
            </a:lvl1pPr>
          </a:lstStyle>
          <a:p>
            <a:pPr>
              <a:buClr>
                <a:srgbClr val="9E0000"/>
              </a:buClr>
            </a:pPr>
            <a:endParaRPr lang="es-ES" dirty="0"/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/>
              <a:t>Vicerrector(a)  Académico(a) y de Investigaciones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/>
              <a:t>Director(a) de Investigaciones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/>
              <a:t>Director de Admisiones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/>
              <a:t>AA  Vicerrectoría  (1)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/>
              <a:t>AA Investigaciones (1)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/>
              <a:t>AA Admisiones  (2)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/>
              <a:t>AA R. Bibliográficos (1)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4269129" y="3981288"/>
            <a:ext cx="2167327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CO"/>
            </a:defPPr>
            <a:lvl1pPr marL="108000" indent="-108000">
              <a:buFont typeface="Arial" pitchFamily="34" charset="0"/>
              <a:buChar char="•"/>
              <a:defRPr sz="900"/>
            </a:lvl1pPr>
          </a:lstStyle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Decano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PU Secretario Académico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AA de Facultad (2)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Docentes</a:t>
            </a:r>
            <a:endParaRPr lang="es-CO" dirty="0">
              <a:latin typeface="Futura Bk" panose="020B0502020204020303" pitchFamily="34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4326593" y="5166913"/>
            <a:ext cx="2109863" cy="7848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CO"/>
            </a:defPPr>
            <a:lvl1pPr marL="108000" indent="-108000">
              <a:buFont typeface="Arial" pitchFamily="34" charset="0"/>
              <a:buChar char="•"/>
              <a:defRPr sz="900"/>
            </a:lvl1pPr>
          </a:lstStyle>
          <a:p>
            <a:endParaRPr lang="es-ES" dirty="0"/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Decano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PU Secretario Académico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AA de Facultad (2)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Docentes</a:t>
            </a:r>
            <a:endParaRPr lang="es-CO" dirty="0">
              <a:latin typeface="Futura Bk" panose="020B0502020204020303" pitchFamily="34" charset="0"/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4269129" y="6437693"/>
            <a:ext cx="2167327" cy="7848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CO"/>
            </a:defPPr>
            <a:lvl1pPr marL="108000" indent="-108000">
              <a:buFont typeface="Arial" pitchFamily="34" charset="0"/>
              <a:buChar char="•"/>
              <a:defRPr sz="900"/>
            </a:lvl1pPr>
          </a:lstStyle>
          <a:p>
            <a:endParaRPr lang="es-ES" dirty="0"/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Decano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PU Secretario Académico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AA de Facultad (4)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>
                <a:latin typeface="Futura Bk" panose="020B0502020204020303" pitchFamily="34" charset="0"/>
              </a:rPr>
              <a:t>Docentes</a:t>
            </a:r>
            <a:endParaRPr lang="es-CO" dirty="0">
              <a:latin typeface="Futura Bk" panose="020B0502020204020303" pitchFamily="34" charset="0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2256076" y="955019"/>
            <a:ext cx="1785600" cy="3276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Futura Bk" panose="020B0502020204020303" pitchFamily="34" charset="0"/>
              </a:rPr>
              <a:t>RECTORÍA</a:t>
            </a:r>
            <a:endParaRPr lang="es-CO" sz="1100" b="1" dirty="0">
              <a:solidFill>
                <a:schemeClr val="bg1"/>
              </a:solidFill>
              <a:latin typeface="Futura Bk" panose="020B0502020204020303" pitchFamily="34" charset="0"/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4519975" y="6279015"/>
            <a:ext cx="1785585" cy="333924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b="1" dirty="0">
                <a:solidFill>
                  <a:schemeClr val="tx1"/>
                </a:solidFill>
                <a:latin typeface="Futura Bk" panose="020B0502020204020303" pitchFamily="34" charset="0"/>
              </a:rPr>
              <a:t>CIENCIAS SOCIALES Y DE LA ADMINISTRACIÓN</a:t>
            </a:r>
          </a:p>
        </p:txBody>
      </p:sp>
      <p:sp>
        <p:nvSpPr>
          <p:cNvPr id="29" name="28 Rectángulo redondeado"/>
          <p:cNvSpPr/>
          <p:nvPr/>
        </p:nvSpPr>
        <p:spPr>
          <a:xfrm>
            <a:off x="4519974" y="4968605"/>
            <a:ext cx="1785585" cy="3276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b="1" dirty="0">
                <a:solidFill>
                  <a:schemeClr val="tx1"/>
                </a:solidFill>
                <a:latin typeface="Futura Bk" panose="020B0502020204020303" pitchFamily="34" charset="0"/>
              </a:rPr>
              <a:t>ARTE Y DISEÑO</a:t>
            </a:r>
            <a:endParaRPr lang="es-CO" sz="1100" b="1" dirty="0">
              <a:solidFill>
                <a:schemeClr val="tx1"/>
              </a:solidFill>
              <a:latin typeface="Futura Bk" panose="020B0502020204020303" pitchFamily="34" charset="0"/>
            </a:endParaRPr>
          </a:p>
        </p:txBody>
      </p:sp>
      <p:sp>
        <p:nvSpPr>
          <p:cNvPr id="30" name="29 Rectángulo redondeado"/>
          <p:cNvSpPr/>
          <p:nvPr/>
        </p:nvSpPr>
        <p:spPr>
          <a:xfrm>
            <a:off x="4519974" y="3694778"/>
            <a:ext cx="1785585" cy="3276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b="1" dirty="0">
                <a:solidFill>
                  <a:schemeClr val="tx1"/>
                </a:solidFill>
                <a:latin typeface="Futura Bk" panose="020B0502020204020303" pitchFamily="34" charset="0"/>
              </a:rPr>
              <a:t>INGENIERÍA</a:t>
            </a:r>
            <a:endParaRPr lang="es-CO" sz="1100" b="1" dirty="0">
              <a:solidFill>
                <a:schemeClr val="tx1"/>
              </a:solidFill>
              <a:latin typeface="Futura Bk" panose="020B0502020204020303" pitchFamily="34" charset="0"/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402381" y="3314375"/>
            <a:ext cx="1785585" cy="321210"/>
          </a:xfrm>
          <a:prstGeom prst="roundRect">
            <a:avLst/>
          </a:prstGeom>
          <a:solidFill>
            <a:srgbClr val="9E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Futura Bk" panose="020B0502020204020303" pitchFamily="34" charset="0"/>
              </a:rPr>
              <a:t>SECRETARÍA GENERAL</a:t>
            </a:r>
            <a:endParaRPr lang="es-CO" sz="1100" b="1" dirty="0">
              <a:solidFill>
                <a:schemeClr val="bg1"/>
              </a:solidFill>
              <a:latin typeface="Futura Bk" panose="020B0502020204020303" pitchFamily="34" charset="0"/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844824" y="7118342"/>
            <a:ext cx="2118178" cy="468976"/>
          </a:xfrm>
          <a:prstGeom prst="roundRect">
            <a:avLst/>
          </a:prstGeom>
          <a:solidFill>
            <a:srgbClr val="9E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bg1"/>
                </a:solidFill>
                <a:latin typeface="Futura Bk" panose="020B0502020204020303" pitchFamily="34" charset="0"/>
              </a:rPr>
              <a:t>VICERRECTORÍA ACADÉMICA Y DE INVESTIGACIONES</a:t>
            </a:r>
            <a:endParaRPr lang="es-CO" sz="1000" b="1" dirty="0">
              <a:solidFill>
                <a:schemeClr val="bg1"/>
              </a:solidFill>
              <a:latin typeface="Futura Bk" panose="020B0502020204020303" pitchFamily="34" charset="0"/>
            </a:endParaRPr>
          </a:p>
        </p:txBody>
      </p:sp>
      <p:cxnSp>
        <p:nvCxnSpPr>
          <p:cNvPr id="60" name="59 Conector recto"/>
          <p:cNvCxnSpPr>
            <a:cxnSpLocks/>
          </p:cNvCxnSpPr>
          <p:nvPr/>
        </p:nvCxnSpPr>
        <p:spPr>
          <a:xfrm>
            <a:off x="2027031" y="9059634"/>
            <a:ext cx="9774" cy="541330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1849221" y="9051105"/>
            <a:ext cx="380973" cy="0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>
            <a:off x="1856092" y="9614947"/>
            <a:ext cx="380973" cy="0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>
            <a:off x="5488547" y="5951744"/>
            <a:ext cx="0" cy="363239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>
            <a:cxnSpLocks/>
          </p:cNvCxnSpPr>
          <p:nvPr/>
        </p:nvCxnSpPr>
        <p:spPr>
          <a:xfrm>
            <a:off x="303086" y="5166913"/>
            <a:ext cx="2853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102 CuadroTexto"/>
          <p:cNvSpPr txBox="1"/>
          <p:nvPr/>
        </p:nvSpPr>
        <p:spPr>
          <a:xfrm>
            <a:off x="3752811" y="4531892"/>
            <a:ext cx="420821" cy="323653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wordArtVert" wrap="square" rtlCol="0" anchor="ctr">
            <a:spAutoFit/>
          </a:bodyPr>
          <a:lstStyle/>
          <a:p>
            <a:pPr algn="ctr"/>
            <a:r>
              <a:rPr lang="es-ES" sz="1200" b="1" dirty="0">
                <a:solidFill>
                  <a:schemeClr val="bg1"/>
                </a:solidFill>
                <a:latin typeface="Futura Bk" panose="020B0502020204020303" pitchFamily="34" charset="0"/>
              </a:rPr>
              <a:t>FACULTADES</a:t>
            </a:r>
            <a:endParaRPr lang="es-CO" sz="1200" b="1" dirty="0">
              <a:solidFill>
                <a:schemeClr val="bg1"/>
              </a:solidFill>
              <a:latin typeface="Futura Bk" panose="020B0502020204020303" pitchFamily="34" charset="0"/>
            </a:endParaRPr>
          </a:p>
        </p:txBody>
      </p:sp>
      <p:cxnSp>
        <p:nvCxnSpPr>
          <p:cNvPr id="105" name="104 Conector angular"/>
          <p:cNvCxnSpPr>
            <a:cxnSpLocks/>
            <a:stCxn id="42" idx="3"/>
            <a:endCxn id="103" idx="1"/>
          </p:cNvCxnSpPr>
          <p:nvPr/>
        </p:nvCxnSpPr>
        <p:spPr>
          <a:xfrm flipV="1">
            <a:off x="2994636" y="6150158"/>
            <a:ext cx="758175" cy="1985436"/>
          </a:xfrm>
          <a:prstGeom prst="bentConnector3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Conector angular"/>
          <p:cNvCxnSpPr/>
          <p:nvPr/>
        </p:nvCxnSpPr>
        <p:spPr>
          <a:xfrm rot="5400000" flipH="1" flipV="1">
            <a:off x="3899379" y="4176419"/>
            <a:ext cx="329267" cy="381678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112 Conector recto"/>
          <p:cNvCxnSpPr/>
          <p:nvPr/>
        </p:nvCxnSpPr>
        <p:spPr>
          <a:xfrm>
            <a:off x="4165136" y="5529064"/>
            <a:ext cx="1657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2"/>
          <p:cNvCxnSpPr>
            <a:cxnSpLocks/>
          </p:cNvCxnSpPr>
          <p:nvPr/>
        </p:nvCxnSpPr>
        <p:spPr>
          <a:xfrm flipH="1">
            <a:off x="337548" y="2032698"/>
            <a:ext cx="15116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>
            <a:cxnSpLocks/>
          </p:cNvCxnSpPr>
          <p:nvPr/>
        </p:nvCxnSpPr>
        <p:spPr>
          <a:xfrm flipH="1">
            <a:off x="281422" y="2036421"/>
            <a:ext cx="34068" cy="59511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>
            <a:cxnSpLocks/>
          </p:cNvCxnSpPr>
          <p:nvPr/>
        </p:nvCxnSpPr>
        <p:spPr>
          <a:xfrm>
            <a:off x="307652" y="7987618"/>
            <a:ext cx="3961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4 CuadroTexto"/>
          <p:cNvSpPr txBox="1"/>
          <p:nvPr/>
        </p:nvSpPr>
        <p:spPr>
          <a:xfrm>
            <a:off x="4254509" y="7654780"/>
            <a:ext cx="2181947" cy="7848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CO"/>
            </a:defPPr>
            <a:lvl1pPr marL="108000" indent="-108000">
              <a:buFont typeface="Arial" pitchFamily="34" charset="0"/>
              <a:buChar char="•"/>
              <a:defRPr sz="900"/>
            </a:lvl1pPr>
          </a:lstStyle>
          <a:p>
            <a:endParaRPr lang="es-ES" dirty="0"/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/>
              <a:t>Decano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/>
              <a:t>Secretario Académico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/>
              <a:t>AA de Facultad (2)</a:t>
            </a:r>
          </a:p>
          <a:p>
            <a:pPr>
              <a:buClr>
                <a:srgbClr val="9E0000"/>
              </a:buClr>
              <a:buFont typeface="Wingdings" pitchFamily="2" charset="2"/>
              <a:buChar char="§"/>
            </a:pPr>
            <a:r>
              <a:rPr lang="es-ES" dirty="0"/>
              <a:t>Docentes</a:t>
            </a:r>
            <a:endParaRPr lang="es-CO" dirty="0"/>
          </a:p>
        </p:txBody>
      </p:sp>
      <p:cxnSp>
        <p:nvCxnSpPr>
          <p:cNvPr id="48" name="76 Conector recto"/>
          <p:cNvCxnSpPr/>
          <p:nvPr/>
        </p:nvCxnSpPr>
        <p:spPr>
          <a:xfrm>
            <a:off x="5505873" y="7222524"/>
            <a:ext cx="0" cy="363239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31 Rectángulo redondeado"/>
          <p:cNvSpPr/>
          <p:nvPr/>
        </p:nvSpPr>
        <p:spPr>
          <a:xfrm>
            <a:off x="4459999" y="7478535"/>
            <a:ext cx="1785585" cy="327308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b="1" dirty="0">
                <a:solidFill>
                  <a:schemeClr val="tx1"/>
                </a:solidFill>
                <a:latin typeface="Futura Bk" panose="020B0502020204020303" pitchFamily="34" charset="0"/>
              </a:rPr>
              <a:t>EDUCACIÓN</a:t>
            </a:r>
          </a:p>
        </p:txBody>
      </p:sp>
      <p:cxnSp>
        <p:nvCxnSpPr>
          <p:cNvPr id="23" name="Conector recto 22"/>
          <p:cNvCxnSpPr>
            <a:stCxn id="45" idx="1"/>
          </p:cNvCxnSpPr>
          <p:nvPr/>
        </p:nvCxnSpPr>
        <p:spPr>
          <a:xfrm flipH="1" flipV="1">
            <a:off x="4165135" y="6825208"/>
            <a:ext cx="103994" cy="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108 Conector angular"/>
          <p:cNvCxnSpPr/>
          <p:nvPr/>
        </p:nvCxnSpPr>
        <p:spPr>
          <a:xfrm rot="10800000">
            <a:off x="3956741" y="7768424"/>
            <a:ext cx="291288" cy="278771"/>
          </a:xfrm>
          <a:prstGeom prst="bentConnector2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9378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2070</TotalTime>
  <Words>317</Words>
  <Application>Microsoft Office PowerPoint</Application>
  <PresentationFormat>A4 (210 x 297 mm)</PresentationFormat>
  <Paragraphs>83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</vt:lpstr>
      <vt:lpstr>Wingdings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Administrador</dc:creator>
  <cp:lastModifiedBy>SGI</cp:lastModifiedBy>
  <cp:revision>84</cp:revision>
  <cp:lastPrinted>2026-02-25T20:13:19Z</cp:lastPrinted>
  <dcterms:created xsi:type="dcterms:W3CDTF">2014-03-20T22:11:32Z</dcterms:created>
  <dcterms:modified xsi:type="dcterms:W3CDTF">2026-02-25T20:13:47Z</dcterms:modified>
</cp:coreProperties>
</file>